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7"/>
  </p:notesMasterIdLst>
  <p:handoutMasterIdLst>
    <p:handoutMasterId r:id="rId8"/>
  </p:handoutMasterIdLst>
  <p:sldIdLst>
    <p:sldId id="615" r:id="rId2"/>
    <p:sldId id="637" r:id="rId3"/>
    <p:sldId id="638" r:id="rId4"/>
    <p:sldId id="639" r:id="rId5"/>
    <p:sldId id="619" r:id="rId6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615"/>
            <p14:sldId id="637"/>
            <p14:sldId id="638"/>
            <p14:sldId id="639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C7EADE-B879-1540-5F10-668ECB0A0A1F}" name="Kindie Tesfaye Fantaye" initials="KTF" userId="b7692f7c96df69e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BFF"/>
    <a:srgbClr val="FFFF99"/>
    <a:srgbClr val="EFF6AA"/>
    <a:srgbClr val="FFFFFF"/>
    <a:srgbClr val="34B233"/>
    <a:srgbClr val="CC0000"/>
    <a:srgbClr val="F8F8F8"/>
    <a:srgbClr val="EAEAEA"/>
    <a:srgbClr val="3F9C35"/>
    <a:srgbClr val="E2F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12" autoAdjust="0"/>
    <p:restoredTop sz="85894" autoAdjust="0"/>
  </p:normalViewPr>
  <p:slideViewPr>
    <p:cSldViewPr snapToGrid="0" showGuides="1">
      <p:cViewPr varScale="1">
        <p:scale>
          <a:sx n="83" d="100"/>
          <a:sy n="83" d="100"/>
        </p:scale>
        <p:origin x="1195" y="106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663" r="540" b="1094"/>
          <a:stretch>
            <a:fillRect/>
          </a:stretch>
        </p:blipFill>
        <p:spPr bwMode="auto">
          <a:xfrm>
            <a:off x="0" y="22225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12526" r="5969"/>
          <a:stretch>
            <a:fillRect/>
          </a:stretch>
        </p:blipFill>
        <p:spPr bwMode="auto">
          <a:xfrm>
            <a:off x="0" y="76200"/>
            <a:ext cx="9144000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432175"/>
            <a:ext cx="6400800" cy="682625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09800" y="4267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09800" y="4833257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209800" y="5410200"/>
            <a:ext cx="4495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457200" y="1524000"/>
            <a:ext cx="8229600" cy="44196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7571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nal Pocket Folder Ar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5638800" y="2124075"/>
            <a:ext cx="2971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es-ES" sz="4000" b="1" dirty="0">
                <a:solidFill>
                  <a:srgbClr val="76BD44"/>
                </a:solidFill>
              </a:rPr>
              <a:t>Thank you for your interest!</a:t>
            </a:r>
            <a:endParaRPr lang="es-ES" altLang="es-ES" sz="4000" b="1" dirty="0">
              <a:solidFill>
                <a:srgbClr val="76BD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331"/>
            <a:ext cx="78867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9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321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7200" y="1524000"/>
            <a:ext cx="8229600" cy="44958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675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52763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30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5999"/>
            <a:ext cx="4040188" cy="3810001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648200" y="1524000"/>
            <a:ext cx="4038600" cy="45720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01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746172" y="2255837"/>
            <a:ext cx="3962400" cy="376396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57200" y="15240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0" y="4495800"/>
            <a:ext cx="8305800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9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05400" cy="4191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791200" y="16002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791200" y="3008586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791200" y="4419600"/>
            <a:ext cx="2895599" cy="1325562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566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505200"/>
            <a:ext cx="8229600" cy="2438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800" b="1"/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2766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0" y="1600200"/>
            <a:ext cx="2590800" cy="1752600"/>
          </a:xfrm>
        </p:spPr>
        <p:txBody>
          <a:bodyPr rtlCol="0"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4999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s-E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8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365875"/>
            <a:ext cx="167640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/>
          <a:stretch>
            <a:fillRect/>
          </a:stretch>
        </p:blipFill>
        <p:spPr bwMode="auto">
          <a:xfrm>
            <a:off x="-152400" y="6016625"/>
            <a:ext cx="69691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88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i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j.silva@cgiar.or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vasco323.github.io/eia-yg-traini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0246A0-0C9F-6FA2-E926-901BCC4E927B}"/>
              </a:ext>
            </a:extLst>
          </p:cNvPr>
          <p:cNvSpPr txBox="1">
            <a:spLocks/>
          </p:cNvSpPr>
          <p:nvPr/>
        </p:nvSpPr>
        <p:spPr bwMode="auto">
          <a:xfrm>
            <a:off x="152016" y="362242"/>
            <a:ext cx="8839967" cy="108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ts val="4700"/>
              </a:lnSpc>
            </a:pPr>
            <a:r>
              <a:rPr lang="en-US" sz="3200" dirty="0"/>
              <a:t>Data requirements for yield gap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C3786-DB5C-7E7A-A3DC-69C2321E1C7F}"/>
              </a:ext>
            </a:extLst>
          </p:cNvPr>
          <p:cNvSpPr/>
          <p:nvPr/>
        </p:nvSpPr>
        <p:spPr>
          <a:xfrm>
            <a:off x="2795650" y="5881369"/>
            <a:ext cx="3552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Addis Ababa, May 23</a:t>
            </a:r>
            <a:r>
              <a:rPr lang="en-GB" sz="20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rd</a:t>
            </a: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BB40F-4E7B-CBED-316F-C403DCBA6308}"/>
              </a:ext>
            </a:extLst>
          </p:cNvPr>
          <p:cNvSpPr txBox="1"/>
          <p:nvPr/>
        </p:nvSpPr>
        <p:spPr>
          <a:xfrm>
            <a:off x="2425125" y="1451518"/>
            <a:ext cx="3823062" cy="1284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João Vasco Silva (PhD)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j.silva@cgiar.org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Agronomy-at-scale Data Scientist</a:t>
            </a:r>
            <a:endParaRPr lang="nl-NL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CIMMYT-Zimbabwe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F982A-8B8A-BFB3-14EC-097181EB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6" y="3050569"/>
            <a:ext cx="883996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3C2D3BA-2340-81D3-5DD6-8B2AC0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https://jvasco323.github.io/eia-yg-training</a:t>
            </a:r>
            <a:r>
              <a:rPr lang="en-US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0E02-B31F-9209-D15E-498D6335C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3" r="29242" b="5385"/>
          <a:stretch/>
        </p:blipFill>
        <p:spPr>
          <a:xfrm>
            <a:off x="1123275" y="1417638"/>
            <a:ext cx="6897450" cy="4495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84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92AA-87EF-F144-CC2D-DD88FA7F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Minimum data requirements</a:t>
            </a:r>
            <a:endParaRPr lang="en-US" sz="32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9939-53BE-4F22-F8B3-6677CB467732}"/>
              </a:ext>
            </a:extLst>
          </p:cNvPr>
          <p:cNvSpPr txBox="1"/>
          <p:nvPr/>
        </p:nvSpPr>
        <p:spPr>
          <a:xfrm flipH="1">
            <a:off x="687119" y="1563829"/>
            <a:ext cx="7899928" cy="396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800"/>
              </a:spcAft>
              <a:buAutoNum type="arabicParenR"/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Delineation of relevant </a:t>
            </a:r>
            <a:r>
              <a:rPr lang="en-US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biophysical units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 to ensure differences between farm/field performance are only attributed to management practices.</a:t>
            </a:r>
            <a:endParaRPr lang="en-US" sz="1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en-US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Farmer field data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 to estimate Ya, Y</a:t>
            </a:r>
            <a:r>
              <a:rPr lang="en-US" sz="17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TEx 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and Y</a:t>
            </a:r>
            <a:r>
              <a:rPr lang="en-US" sz="17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HF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, and associated efficiency and resource yield gaps.</a:t>
            </a:r>
          </a:p>
          <a:p>
            <a:pPr marL="800100" lvl="1" indent="-342900">
              <a:lnSpc>
                <a:spcPts val="3000"/>
              </a:lnSpc>
              <a:buFont typeface="+mj-lt"/>
              <a:buAutoNum type="alphaLcParenR"/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Stochastic frontier analysis</a:t>
            </a:r>
          </a:p>
          <a:p>
            <a:pPr marL="800100" lvl="1" indent="-342900">
              <a:lnSpc>
                <a:spcPts val="3000"/>
              </a:lnSpc>
              <a:buFont typeface="+mj-lt"/>
              <a:buAutoNum type="alphaLcParenR"/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Actual yield percentiles</a:t>
            </a:r>
          </a:p>
          <a:p>
            <a:pPr marL="800100" lvl="1" indent="-342900">
              <a:lnSpc>
                <a:spcPts val="3000"/>
              </a:lnSpc>
              <a:spcAft>
                <a:spcPts val="1800"/>
              </a:spcAft>
              <a:buFont typeface="+mj-lt"/>
              <a:buAutoNum type="alphaLcParenR"/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What were the reasons behind the selection of these sites?</a:t>
            </a:r>
            <a:endParaRPr lang="en-US" sz="170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AutoNum type="arabicParenR"/>
            </a:pPr>
            <a:r>
              <a:rPr lang="en-US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(Simulated) yield ceilings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 from crop growth simulation models to estimate technology yield gaps. </a:t>
            </a:r>
          </a:p>
        </p:txBody>
      </p:sp>
    </p:spTree>
    <p:extLst>
      <p:ext uri="{BB962C8B-B14F-4D97-AF65-F5344CB8AC3E}">
        <p14:creationId xmlns:p14="http://schemas.microsoft.com/office/powerpoint/2010/main" val="410902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92AA-87EF-F144-CC2D-DD88FA7F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Farmer field data</a:t>
            </a:r>
            <a:endParaRPr lang="en-US" sz="32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FA491-A32A-B514-7AC1-75376F6DC67C}"/>
              </a:ext>
            </a:extLst>
          </p:cNvPr>
          <p:cNvSpPr txBox="1"/>
          <p:nvPr/>
        </p:nvSpPr>
        <p:spPr>
          <a:xfrm>
            <a:off x="711199" y="1343751"/>
            <a:ext cx="7721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GPS coordinates, water regime, variety, sowing &amp; harvest dates, yield</a:t>
            </a:r>
            <a:endParaRPr lang="en-Z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C4AD4-37A9-7171-4435-DA6F8DB70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0" t="20683" r="3737" b="29369"/>
          <a:stretch/>
        </p:blipFill>
        <p:spPr>
          <a:xfrm>
            <a:off x="849745" y="2355276"/>
            <a:ext cx="7444510" cy="3588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8AEE7A-0E73-EEAE-D572-C9D692047B0D}"/>
              </a:ext>
            </a:extLst>
          </p:cNvPr>
          <p:cNvSpPr txBox="1"/>
          <p:nvPr/>
        </p:nvSpPr>
        <p:spPr>
          <a:xfrm>
            <a:off x="711199" y="1741317"/>
            <a:ext cx="7721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Crop management (water, nutrient, pest, disease, weed), socio-economics</a:t>
            </a:r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156511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194392"/>
      </p:ext>
    </p:extLst>
  </p:cSld>
  <p:clrMapOvr>
    <a:masterClrMapping/>
  </p:clrMapOvr>
</p:sld>
</file>

<file path=ppt/theme/theme1.xml><?xml version="1.0" encoding="utf-8"?>
<a:theme xmlns:a="http://schemas.openxmlformats.org/drawingml/2006/main" name="CIMMYT Templete English">
  <a:themeElements>
    <a:clrScheme name="Color palete CIMMYT">
      <a:dk1>
        <a:sysClr val="windowText" lastClr="000000"/>
      </a:dk1>
      <a:lt1>
        <a:sysClr val="window" lastClr="FFFFFF"/>
      </a:lt1>
      <a:dk2>
        <a:srgbClr val="00B0F0"/>
      </a:dk2>
      <a:lt2>
        <a:srgbClr val="DC7610"/>
      </a:lt2>
      <a:accent1>
        <a:srgbClr val="7BC142"/>
      </a:accent1>
      <a:accent2>
        <a:srgbClr val="41542E"/>
      </a:accent2>
      <a:accent3>
        <a:srgbClr val="F2E6D7"/>
      </a:accent3>
      <a:accent4>
        <a:srgbClr val="4D4D4F"/>
      </a:accent4>
      <a:accent5>
        <a:srgbClr val="BCBEC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20894</TotalTime>
  <Words>144</Words>
  <Application>Microsoft Office PowerPoint</Application>
  <PresentationFormat>On-screen Show (4:3)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Helvetica</vt:lpstr>
      <vt:lpstr>Times New Roman</vt:lpstr>
      <vt:lpstr>CIMMYT Templete English</vt:lpstr>
      <vt:lpstr>PowerPoint Presentation</vt:lpstr>
      <vt:lpstr>https://jvasco323.github.io/eia-yg-training  </vt:lpstr>
      <vt:lpstr>Minimum data requirements</vt:lpstr>
      <vt:lpstr>Farmer field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1638</cp:revision>
  <cp:lastPrinted>2019-06-11T14:08:38Z</cp:lastPrinted>
  <dcterms:created xsi:type="dcterms:W3CDTF">2011-09-29T08:30:03Z</dcterms:created>
  <dcterms:modified xsi:type="dcterms:W3CDTF">2023-05-17T19:53:58Z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